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2" r:id="rId4"/>
    <p:sldId id="264" r:id="rId5"/>
    <p:sldId id="275" r:id="rId6"/>
    <p:sldId id="273" r:id="rId7"/>
    <p:sldId id="271" r:id="rId8"/>
    <p:sldId id="274" r:id="rId9"/>
    <p:sldId id="278" r:id="rId10"/>
    <p:sldId id="279" r:id="rId11"/>
    <p:sldId id="280" r:id="rId12"/>
    <p:sldId id="281" r:id="rId13"/>
    <p:sldId id="284" r:id="rId14"/>
    <p:sldId id="285" r:id="rId15"/>
    <p:sldId id="287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688" autoAdjust="0"/>
  </p:normalViewPr>
  <p:slideViewPr>
    <p:cSldViewPr snapToGrid="0">
      <p:cViewPr varScale="1">
        <p:scale>
          <a:sx n="81" d="100"/>
          <a:sy n="81" d="100"/>
        </p:scale>
        <p:origin x="-78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BBE999-D755-4CE5-94B8-283FA5D9180E}" type="datetime1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44293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842883-0D52-479A-A974-72CCEF457753}" type="datetime1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6051064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1</a:t>
            </a:r>
          </a:p>
        </p:txBody>
      </p:sp>
      <p:sp>
        <p:nvSpPr>
          <p:cNvPr id="16388" name="Дата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8AD617-840B-4050-BDAB-0EA308673D06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14.09.2020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2</a:t>
            </a:r>
          </a:p>
        </p:txBody>
      </p:sp>
      <p:sp>
        <p:nvSpPr>
          <p:cNvPr id="18436" name="Дата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BD1AB4-2605-4442-9C34-13598DD9DD6E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14.09.2020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cs typeface="Arial" charset="0"/>
              </a:rPr>
              <a:t>2</a:t>
            </a:r>
          </a:p>
        </p:txBody>
      </p:sp>
      <p:sp>
        <p:nvSpPr>
          <p:cNvPr id="18436" name="Дата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BD1AB4-2605-4442-9C34-13598DD9DD6E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14.09.2020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EA67CB-D1EB-4A61-AEFC-B58954678662}" type="datetime1">
              <a:rPr lang="ru-RU" smtClean="0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A0CD5D-4E46-476F-AEE2-BAF50B724887}" type="datetime1">
              <a:rPr lang="ru-RU" smtClean="0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E2F114-BE74-4BAF-BB26-3E9CE1CCA705}" type="datetime1">
              <a:rPr lang="ru-RU" smtClean="0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C68EE8-EA6F-4068-8F9B-F07822694255}" type="datetime1">
              <a:rPr lang="ru-RU" smtClean="0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70FEE7-47D6-4A63-8174-2E57A8BE90EC}" type="datetime1">
              <a:rPr lang="ru-RU" smtClean="0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3DC90E-5767-4468-BB4D-7FAE2EB4718A}" type="datetime1">
              <a:rPr lang="ru-RU" smtClean="0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E46CC9-A028-4F47-A1B2-AED7A5C28625}" type="datetime1">
              <a:rPr lang="ru-RU" smtClean="0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A887E6-ADE9-4DDF-B65B-3F6263D47BCA}" type="datetime1">
              <a:rPr lang="ru-RU" smtClean="0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D85081-902F-4B7A-AA26-B7AE05098597}" type="datetime1">
              <a:rPr lang="ru-RU" smtClean="0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E26DFB-D6CF-4146-8E58-D140B0BCFE6D}" type="datetime1">
              <a:rPr lang="ru-RU" smtClean="0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AC0082-5F35-483E-B32C-A804FFB1C9D1}" type="datetime1">
              <a:rPr lang="ru-RU" smtClean="0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B555D63-AB25-4F0A-9F74-91AF774074BA}" type="datetime1">
              <a:rPr lang="ru-RU" smtClean="0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wheel spokes="3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0588" y="601663"/>
            <a:ext cx="7091363" cy="8382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Муниципальное бюджетное дошкольное образовательное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учреждение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Киселёвского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городского округа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детский сад № 66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комбинированного вида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4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4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4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464487" y="1253381"/>
            <a:ext cx="752157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1" algn="ctr"/>
            <a:endParaRPr lang="ru-RU" sz="2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ru-RU" sz="2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r>
              <a:rPr lang="ru-RU" sz="3200" b="1" i="1" dirty="0" smtClean="0">
                <a:solidFill>
                  <a:schemeClr val="tx2"/>
                </a:solidFill>
              </a:rPr>
              <a:t>Инженерная книга ребёнка дошкольного возраста как средство развития детской инициативы  и самостоятельности </a:t>
            </a:r>
          </a:p>
          <a:p>
            <a:pPr lvl="1" algn="ctr"/>
            <a:endParaRPr lang="ru-RU" sz="2000" b="1" i="1" dirty="0" smtClean="0"/>
          </a:p>
          <a:p>
            <a:pPr lvl="1" algn="ctr"/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Добрычева</a:t>
            </a:r>
            <a:r>
              <a:rPr lang="ru-RU" sz="2000" b="1" i="1" dirty="0" smtClean="0">
                <a:solidFill>
                  <a:schemeClr val="tx2"/>
                </a:solidFill>
              </a:rPr>
              <a:t> Алла Юрьевна, старший воспитатель МБДОУ детский сад № 66,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Киселёвский</a:t>
            </a:r>
            <a:r>
              <a:rPr lang="ru-RU" sz="2000" b="1" i="1" dirty="0" smtClean="0">
                <a:solidFill>
                  <a:schemeClr val="tx2"/>
                </a:solidFill>
              </a:rPr>
              <a:t> ГО</a:t>
            </a:r>
          </a:p>
          <a:p>
            <a:pPr lvl="1" algn="ctr"/>
            <a:endParaRPr lang="ru-RU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ru-RU" sz="2000" b="1" i="1" dirty="0" smtClean="0"/>
          </a:p>
          <a:p>
            <a:pPr lvl="1" algn="ctr"/>
            <a:endParaRPr lang="ru-RU" sz="2000" dirty="0" smtClean="0"/>
          </a:p>
          <a:p>
            <a:pPr lvl="1" algn="ctr"/>
            <a:endParaRPr lang="ru-RU" sz="20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6" name="Picture 6" descr="https://thumbs.dreamstime.com/b/%D0%B8%D0%B3%D1%80%D0%B0%D1%82%D1%8C-%D0%B4%D0%B5%D1%82%D0%B5%D0%B9-%D0%BA%D0%B8%D1%80%D0%BF%D0%B8%D1%87%D0%B5%D0%B9-12601895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990" y="4053020"/>
            <a:ext cx="2790476" cy="25079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6735" y="486030"/>
            <a:ext cx="9646508" cy="162285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Возможности инженерной книги:</a:t>
            </a:r>
          </a:p>
          <a:p>
            <a:pPr lvl="0" algn="ctr" fontAlgn="auto">
              <a:spcAft>
                <a:spcPts val="0"/>
              </a:spcAft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становление целенаправленности собственных действий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у дошкольников </a:t>
            </a:r>
          </a:p>
          <a:p>
            <a:pPr lvl="0" algn="ctr" fontAlgn="auto">
              <a:spcAft>
                <a:spcPts val="0"/>
              </a:spcAft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–это специфические умения, которые составляют высшие формы эмоционально-волевой регуляции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D:\ФОТО\Новая папка\IMG-20200706-WA002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66894" y="2221383"/>
            <a:ext cx="8707749" cy="2869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https://inott.ru/upload/resize_cache/iblock/770/600_400_2/77057338d2ec135aa67e1866baa5a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8743" y="0"/>
            <a:ext cx="1983257" cy="1322171"/>
          </a:xfrm>
          <a:prstGeom prst="rect">
            <a:avLst/>
          </a:prstGeom>
          <a:noFill/>
        </p:spPr>
      </p:pic>
      <p:pic>
        <p:nvPicPr>
          <p:cNvPr id="5" name="Picture 2" descr="https://4.bp.blogspot.com/-oD3h73Lg4Yc/WwJaqmrorTI/AAAAAAAAANU/vJGuirov7Q08v05g8XMRL1cq88LE8DW4wCLcBGAs/s1600/muzykalnye_klipy_2016_novinki_russkie_smotret_vse_podryad_62221_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668" y="5099222"/>
            <a:ext cx="3406323" cy="13578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56735" y="486030"/>
            <a:ext cx="9646508" cy="76612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Возможности инженерной книги:</a:t>
            </a:r>
          </a:p>
          <a:p>
            <a:pPr lvl="0" algn="ctr" fontAlgn="auto">
              <a:spcAft>
                <a:spcPts val="0"/>
              </a:spcAft>
            </a:pPr>
            <a:r>
              <a:rPr lang="ru-RU" sz="2800" b="1" i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Способ запоминания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D:\ФОТО\Новая папка\IMG-20200706-WA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925" y="1507524"/>
            <a:ext cx="9712309" cy="45802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8702" y="1866033"/>
            <a:ext cx="7397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</a:rPr>
              <a:t>Технология образовательной деятельности с детьми составлена с учётом теоретических обоснований образовательной деятельности в работах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</a:rPr>
              <a:t>В.Т. Кудрявцева, Т.В. </a:t>
            </a:r>
            <a:r>
              <a:rPr lang="ru-RU" dirty="0" err="1" smtClean="0">
                <a:latin typeface="Arial Black" pitchFamily="34" charset="0"/>
              </a:rPr>
              <a:t>Волосовец</a:t>
            </a:r>
            <a:r>
              <a:rPr lang="ru-RU" dirty="0" smtClean="0">
                <a:latin typeface="Arial Black" pitchFamily="34" charset="0"/>
              </a:rPr>
              <a:t>, Н.А. Коротковой,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https://inott.ru/upload/resize_cache/iblock/770/600_400_2/77057338d2ec135aa67e1866baa5a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943" y="1433382"/>
            <a:ext cx="2617570" cy="2166551"/>
          </a:xfrm>
          <a:prstGeom prst="rect">
            <a:avLst/>
          </a:prstGeom>
          <a:noFill/>
        </p:spPr>
      </p:pic>
      <p:pic>
        <p:nvPicPr>
          <p:cNvPr id="5" name="Picture 2" descr="https://4.bp.blogspot.com/-oD3h73Lg4Yc/WwJaqmrorTI/AAAAAAAAANU/vJGuirov7Q08v05g8XMRL1cq88LE8DW4wCLcBGAs/s1600/muzykalnye_klipy_2016_novinki_russkie_smotret_vse_podryad_62221_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3057" y="4588476"/>
            <a:ext cx="3406323" cy="13578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99" y="609599"/>
            <a:ext cx="1103046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Творческая инициатива: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имеет первоначальный замысел, легко меняющийся в процессе игры; принимает разнообразные роли; при развертывании разнообразных отдельных сюжетных эпизодов подкрепляет условные действия ролевой речью (вариативные ролевые диалоги с игрушками или сверстниками).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Инициатива как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волевое усилие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проявляется, когда возникает включенность ребёнка в разные виды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продуктивной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рисование, лепку, конструирование, требующие усилий по преодолению «сопротивления» материала, где развиваются произвольность, планирующая функция речи;</a:t>
            </a:r>
            <a:r>
              <a:rPr lang="ru-RU" i="1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обозначает конкретную цель, удерживает ее во время работы; фиксирует конечный результат, стремится достичь хорошего качества;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Коммуникативная инициатива: </a:t>
            </a:r>
            <a:r>
              <a:rPr lang="ru-RU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предлагает исходный замысел-цель; договаривается о распределении действий, не ущемляя интересы других участников; избирателен в выборе, осознанно стремится к поддержанию слаженного взаимодействия. 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Познавательная инициатива: </a:t>
            </a:r>
            <a:r>
              <a:rPr lang="ru-RU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активно обследует вещи, практически обнаруживая их возможности, манипулирует, разбирает-собирает, без попыток достичь точного исходного состояния; многократно повторяет действия, поглощен этим процессом; предвосхищает или сопровождает вопросами практическое исследование новых предметов («Что это? Для чего?»); высказывает простые предположения о связи действия и возможного эффекта при исследовании новых предметов, стремится достичь определенного эффекта («А можно ли соединить эти детали с помощью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магнита....почему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нет?), способен к простому рассуждению; проявляет интерес к символическим языкам (графические схемы, письмо). 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23784" y="156516"/>
            <a:ext cx="9646508" cy="76612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Проявление инициативы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20065" y="851236"/>
            <a:ext cx="6096000" cy="37820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•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Создаёт условия для самостоятельной познавательно-исследовательской деятельности и экспериментирования;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• Обеспечивает использование детьми собственных действий в познании различных объектов;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• Помогает ребёнку найти способ реализации собственных поставленных целей;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• Поощряет стремление научиться делать что-то новое;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• Помогает ребёнку спланировать действия по улучшению результата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2898" y="2091036"/>
            <a:ext cx="208730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Позиция педагога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4.bp.blogspot.com/-oD3h73Lg4Yc/WwJaqmrorTI/AAAAAAAAANU/vJGuirov7Q08v05g8XMRL1cq88LE8DW4wCLcBGAs/s1600/muzykalnye_klipy_2016_novinki_russkie_smotret_vse_podryad_62221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819" y="4720282"/>
            <a:ext cx="3406323" cy="13578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581452" y="955964"/>
            <a:ext cx="88471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требования к инженерной книге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1.Книга должна вестись регулярно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2.Отражать реальный, живой процесс работы над моделями, фиксируя реальные аспекты детской деятельности по созданию моделей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3.Аккуратное оформление книги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4.Наличие большого количества детских рисунков и условных обозначений, а также простейших чертежей.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http://ds63.centerstart.ru/sites/ds63.centerstart.ru/files/le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553" y="4909751"/>
            <a:ext cx="1679229" cy="1117900"/>
          </a:xfrm>
          <a:prstGeom prst="rect">
            <a:avLst/>
          </a:prstGeom>
          <a:noFill/>
        </p:spPr>
      </p:pic>
      <p:pic>
        <p:nvPicPr>
          <p:cNvPr id="13316" name="Picture 4" descr="https://sun9-36.userapi.com/c622526/v622526823/29708/1gjsf8qKJH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7849" y="4959180"/>
            <a:ext cx="1392527" cy="1124465"/>
          </a:xfrm>
          <a:prstGeom prst="rect">
            <a:avLst/>
          </a:prstGeom>
          <a:noFill/>
        </p:spPr>
      </p:pic>
      <p:pic>
        <p:nvPicPr>
          <p:cNvPr id="13318" name="Picture 6" descr="https://thumbs.dreamstime.com/b/%D0%BA%D0%B8%D1%80%D0%BF%D0%B8%D1%87%D0%B8-%D0%B8%D0%B3%D1%80%D1%8B-%D0%BC%D0%B0-%D1%8C%D1%87%D0%B8%D0%BA%D0%B0-705483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2560" y="4835614"/>
            <a:ext cx="804652" cy="9720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581452" y="1948508"/>
            <a:ext cx="884713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Законе Российской Федерации «Об образовании в РФ» и других нормативных документах Российской Федерации сформулирован социальный заказ государства системе образования: </a:t>
            </a:r>
          </a:p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воспитание инициативного, ответственного человека, готового самостоятельно принимать решения в ситуации выбора. 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http://ds63.centerstart.ru/sites/ds63.centerstart.ru/files/le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553" y="4909751"/>
            <a:ext cx="1679229" cy="1117900"/>
          </a:xfrm>
          <a:prstGeom prst="rect">
            <a:avLst/>
          </a:prstGeom>
          <a:noFill/>
        </p:spPr>
      </p:pic>
      <p:pic>
        <p:nvPicPr>
          <p:cNvPr id="13316" name="Picture 4" descr="https://sun9-36.userapi.com/c622526/v622526823/29708/1gjsf8qKJH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7849" y="4959180"/>
            <a:ext cx="1392527" cy="1124465"/>
          </a:xfrm>
          <a:prstGeom prst="rect">
            <a:avLst/>
          </a:prstGeom>
          <a:noFill/>
        </p:spPr>
      </p:pic>
      <p:pic>
        <p:nvPicPr>
          <p:cNvPr id="13318" name="Picture 6" descr="https://thumbs.dreamstime.com/b/%D0%BA%D0%B8%D1%80%D0%BF%D0%B8%D1%87%D0%B8-%D0%B8%D0%B3%D1%80%D1%8B-%D0%BC%D0%B0-%D1%8C%D1%87%D0%B8%D0%BA%D0%B0-705483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2560" y="4835614"/>
            <a:ext cx="804652" cy="9720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6784" y="373847"/>
            <a:ext cx="6912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Инициатива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– (от латинского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initium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- начало) почин, первый шаг в каком-либо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деле; внутреннее побуждение к новым формам деятельности, предприимчивости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; руководящая роль в каких-либо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действиях</a:t>
            </a:r>
          </a:p>
          <a:p>
            <a:pPr algn="just"/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Синонимы: 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начинания, предприимчивость, способность к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самостоятельным активным действиям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22071" y="311654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Самостоятельность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– обобщенное свойство личности, проявляющееся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в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инициативности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критичности, адекватной 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самооценке и чувстве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личной ответственности 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за свою деятельность и поведение.</a:t>
            </a:r>
          </a:p>
        </p:txBody>
      </p:sp>
      <p:pic>
        <p:nvPicPr>
          <p:cNvPr id="4" name="Picture 2" descr="https://4.bp.blogspot.com/-oD3h73Lg4Yc/WwJaqmrorTI/AAAAAAAAANU/vJGuirov7Q08v05g8XMRL1cq88LE8DW4wCLcBGAs/s1600/muzykalnye_klipy_2016_novinki_russkie_smotret_vse_podryad_62221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295" y="4677560"/>
            <a:ext cx="4588075" cy="182896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90588" y="1252538"/>
            <a:ext cx="9372600" cy="1200150"/>
          </a:xfrm>
        </p:spPr>
        <p:txBody>
          <a:bodyPr/>
          <a:lstStyle/>
          <a:p>
            <a:pPr algn="ctr"/>
            <a:r>
              <a:rPr lang="ru-RU" sz="180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180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sz="180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84887" y="1309816"/>
            <a:ext cx="11013776" cy="51404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Введение нового понятия.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Техника безопасности. На каждом занятии уделяется особое внимание уделяется правилам безопасности в различных ситуациях, связанных с темой.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Работа детей с символическим материалом (схемы, чертежи, графическое изображение).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Стимулирование инициативы детей (обсуждение с детьми идей, ввод новой информации для развития мышления детей).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Объяснения детьми хода их рассуждений - использовать разные ситуации, чтобы побудить детей к общению, для этого задавать вопросы: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 хочешь делать?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Из чего и как?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-Чем будешь делать?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Инженерная книга. Это дневник всех занятий с детьми, в котором все этап записаны «детским языком»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Обыгрывание моделей + стимуляция активного словаря.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Фотографирование деятельности и объектов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Размещение моделей и конструктивных материалов в предметно- развивающей среде.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Picture 2" descr="http://ds63.centerstart.ru/sites/ds63.centerstart.ru/files/le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7050" y="4917989"/>
            <a:ext cx="1679229" cy="1117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8454" y="576818"/>
            <a:ext cx="79412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Технология образовательной деятельности состоит из нескольких этапов:</a:t>
            </a:r>
          </a:p>
        </p:txBody>
      </p:sp>
      <p:pic>
        <p:nvPicPr>
          <p:cNvPr id="10242" name="Picture 2" descr="https://inott.ru/upload/resize_cache/iblock/770/600_400_2/77057338d2ec135aa67e1866baa5a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8757" y="453708"/>
            <a:ext cx="2155310" cy="14368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3875" y="2016895"/>
            <a:ext cx="10304341" cy="2395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Инженерная книга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своего рода "бортовой журнал", в котором подробно описаны «детским языком» все этапы продвижения инженерного проекта, проблемы, задачи, решения.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https://inott.ru/upload/resize_cache/iblock/770/600_400_2/77057338d2ec135aa67e1866baa5a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2281" y="634941"/>
            <a:ext cx="2155310" cy="1436873"/>
          </a:xfrm>
          <a:prstGeom prst="rect">
            <a:avLst/>
          </a:prstGeom>
          <a:noFill/>
        </p:spPr>
      </p:pic>
      <p:pic>
        <p:nvPicPr>
          <p:cNvPr id="5" name="Picture 2" descr="https://4.bp.blogspot.com/-oD3h73Lg4Yc/WwJaqmrorTI/AAAAAAAAANU/vJGuirov7Q08v05g8XMRL1cq88LE8DW4wCLcBGAs/s1600/muzykalnye_klipy_2016_novinki_russkie_smotret_vse_podryad_62221_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582" y="4125625"/>
            <a:ext cx="4588075" cy="182896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21924" y="710053"/>
          <a:ext cx="5975466" cy="5049157"/>
        </p:xfrm>
        <a:graphic>
          <a:graphicData uri="http://schemas.openxmlformats.org/drawingml/2006/table">
            <a:tbl>
              <a:tblPr/>
              <a:tblGrid>
                <a:gridCol w="395943"/>
                <a:gridCol w="1602795"/>
                <a:gridCol w="1651207"/>
                <a:gridCol w="232552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палец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означает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62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Мизинец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безымяный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указательный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большой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Замысел постройки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инструменты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порядок строительства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самооценка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задумали построить? Для кого?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чего будем строить?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будем строить?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будем строить? Проговариваем последовательность: подготовить место…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 хотим получить?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scale_1200"/>
          <p:cNvPicPr>
            <a:picLocks noChangeAspect="1" noChangeArrowheads="1"/>
          </p:cNvPicPr>
          <p:nvPr/>
        </p:nvPicPr>
        <p:blipFill>
          <a:blip r:embed="rId2" cstate="print"/>
          <a:srcRect l="33328" t="31401" r="39275" b="37741"/>
          <a:stretch>
            <a:fillRect/>
          </a:stretch>
        </p:blipFill>
        <p:spPr bwMode="auto">
          <a:xfrm>
            <a:off x="3336325" y="1317974"/>
            <a:ext cx="493156" cy="6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cale_1200"/>
          <p:cNvPicPr>
            <a:picLocks noChangeAspect="1" noChangeArrowheads="1"/>
          </p:cNvPicPr>
          <p:nvPr/>
        </p:nvPicPr>
        <p:blipFill>
          <a:blip r:embed="rId3" cstate="print"/>
          <a:srcRect l="-623" t="32579" r="76950" b="40906"/>
          <a:stretch>
            <a:fillRect/>
          </a:stretch>
        </p:blipFill>
        <p:spPr bwMode="auto">
          <a:xfrm>
            <a:off x="3430691" y="2347784"/>
            <a:ext cx="392780" cy="49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cale_1200"/>
          <p:cNvPicPr>
            <a:picLocks noChangeAspect="1" noChangeArrowheads="1"/>
          </p:cNvPicPr>
          <p:nvPr/>
        </p:nvPicPr>
        <p:blipFill>
          <a:blip r:embed="rId4" cstate="print"/>
          <a:srcRect l="70372" t="993" b="68726"/>
          <a:stretch>
            <a:fillRect/>
          </a:stretch>
        </p:blipFill>
        <p:spPr bwMode="auto">
          <a:xfrm>
            <a:off x="3377514" y="3204519"/>
            <a:ext cx="5556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%D1%80%D1%83%D0%BA%D0%B8-%D1%88%D0%B0%D1%80%D0%B6%D0%B0-15115191"/>
          <p:cNvPicPr>
            <a:picLocks noChangeAspect="1" noChangeArrowheads="1"/>
          </p:cNvPicPr>
          <p:nvPr/>
        </p:nvPicPr>
        <p:blipFill>
          <a:blip r:embed="rId5" cstate="print"/>
          <a:srcRect l="73990" t="63422" r="6749" b="11469"/>
          <a:stretch>
            <a:fillRect/>
          </a:stretch>
        </p:blipFill>
        <p:spPr bwMode="auto">
          <a:xfrm>
            <a:off x="3365260" y="4885037"/>
            <a:ext cx="605378" cy="84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axresdefault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 l="57043" t="26003" r="23813" b="30731"/>
          <a:stretch>
            <a:fillRect/>
          </a:stretch>
        </p:blipFill>
        <p:spPr bwMode="auto">
          <a:xfrm>
            <a:off x="3393989" y="4126812"/>
            <a:ext cx="428367" cy="54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%D1%80%D1%83%D0%BA%D0%B8-%D1%88%D0%B0%D1%80%D0%B6%D0%B0-15115191"/>
          <p:cNvPicPr>
            <a:picLocks noChangeAspect="1" noChangeArrowheads="1"/>
          </p:cNvPicPr>
          <p:nvPr/>
        </p:nvPicPr>
        <p:blipFill>
          <a:blip r:embed="rId7" cstate="print"/>
          <a:srcRect l="73990" t="63422" r="6749" b="11469"/>
          <a:stretch>
            <a:fillRect/>
          </a:stretch>
        </p:blipFill>
        <p:spPr bwMode="auto">
          <a:xfrm>
            <a:off x="6979402" y="4901514"/>
            <a:ext cx="578814" cy="80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8690919" y="1977080"/>
            <a:ext cx="2631347" cy="10709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Система пальцев рук  </a:t>
            </a:r>
          </a:p>
        </p:txBody>
      </p:sp>
    </p:spTree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документ для Аллы\IMG-20200212-WA0007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2813" t="2643" r="2813" b="3240"/>
          <a:stretch>
            <a:fillRect/>
          </a:stretch>
        </p:blipFill>
        <p:spPr bwMode="auto">
          <a:xfrm>
            <a:off x="476618" y="4179442"/>
            <a:ext cx="2998396" cy="2242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22910" t="8472" r="11010" b="9460"/>
          <a:stretch>
            <a:fillRect/>
          </a:stretch>
        </p:blipFill>
        <p:spPr bwMode="auto">
          <a:xfrm>
            <a:off x="3701605" y="4555525"/>
            <a:ext cx="2723911" cy="190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esktop\документ для Аллы\IMG-20200212-WA0004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43698" y="1594711"/>
            <a:ext cx="1871532" cy="249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User\Desktop\документ для Аллы\IMG-20200212-WA0005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8495615" y="4063729"/>
            <a:ext cx="3112200" cy="233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8659" y="419402"/>
            <a:ext cx="5907087" cy="954107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ИНЖЕНЕРНАЯ КНИГА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029" name="Picture 5" descr="C:\Users\User\Desktop\документ для Аллы\IMG-20200212-WA0006.jpg"/>
          <p:cNvPicPr>
            <a:picLocks noChangeAspect="1" noChangeArrowheads="1"/>
          </p:cNvPicPr>
          <p:nvPr/>
        </p:nvPicPr>
        <p:blipFill>
          <a:blip r:embed="rId7" cstate="print">
            <a:lum bright="20000" contrast="10000"/>
          </a:blip>
          <a:srcRect/>
          <a:stretch>
            <a:fillRect/>
          </a:stretch>
        </p:blipFill>
        <p:spPr bwMode="auto">
          <a:xfrm rot="157585">
            <a:off x="8246077" y="1149180"/>
            <a:ext cx="3492841" cy="261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User\Desktop\документ для Аллы\IMG-20200212-WA0010.jpg"/>
          <p:cNvPicPr>
            <a:picLocks noChangeAspect="1" noChangeArrowheads="1"/>
          </p:cNvPicPr>
          <p:nvPr/>
        </p:nvPicPr>
        <p:blipFill>
          <a:blip r:embed="rId8" cstate="print">
            <a:lum bright="20000" contrast="20000"/>
          </a:blip>
          <a:srcRect b="16156"/>
          <a:stretch>
            <a:fillRect/>
          </a:stretch>
        </p:blipFill>
        <p:spPr bwMode="auto">
          <a:xfrm>
            <a:off x="6464343" y="4530812"/>
            <a:ext cx="1783277" cy="1993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lum bright="20000" contrast="20000"/>
          </a:blip>
          <a:srcRect l="17567" t="8539" r="13810" b="9129"/>
          <a:stretch>
            <a:fillRect/>
          </a:stretch>
        </p:blipFill>
        <p:spPr bwMode="auto">
          <a:xfrm>
            <a:off x="5494638" y="2312098"/>
            <a:ext cx="2677297" cy="1806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lum bright="20000" contrast="20000"/>
          </a:blip>
          <a:srcRect l="20989" t="6032" b="10025"/>
          <a:stretch>
            <a:fillRect/>
          </a:stretch>
        </p:blipFill>
        <p:spPr bwMode="auto">
          <a:xfrm>
            <a:off x="2487828" y="1763888"/>
            <a:ext cx="2948237" cy="1761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ФОТО\Новая папка\IMG-20200706-WA0024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41160" y="502509"/>
            <a:ext cx="9407260" cy="5494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s://inott.ru/upload/resize_cache/iblock/770/600_400_2/77057338d2ec135aa67e1866baa5a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9706" y="337751"/>
            <a:ext cx="1983257" cy="13221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\Новая папка\IMG-20200706-WA002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t="1015" b="1462"/>
          <a:stretch>
            <a:fillRect/>
          </a:stretch>
        </p:blipFill>
        <p:spPr bwMode="auto">
          <a:xfrm>
            <a:off x="1136538" y="1136821"/>
            <a:ext cx="9399657" cy="54369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430162" y="263609"/>
            <a:ext cx="7274010" cy="872026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Возможности инженерной книги: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навыки планирования</a:t>
            </a:r>
            <a:endParaRPr kumimoji="0" lang="ru-RU" sz="2700" b="1" i="1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s://inott.ru/upload/resize_cache/iblock/770/600_400_2/77057338d2ec135aa67e1866baa5a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1511" y="378940"/>
            <a:ext cx="1983257" cy="13221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771</Words>
  <Application>Microsoft Office PowerPoint</Application>
  <PresentationFormat>Произвольный</PresentationFormat>
  <Paragraphs>144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3</cp:revision>
  <dcterms:created xsi:type="dcterms:W3CDTF">2013-07-31T14:58:52Z</dcterms:created>
  <dcterms:modified xsi:type="dcterms:W3CDTF">2020-09-14T05:05:52Z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